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hart1.xml" ContentType="application/vnd.openxmlformats-officedocument.drawingml.chart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charts/_rels/chart1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autoTitleDeleted val="0"/>
    <c:plotArea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Within target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P1</c:v>
                </c:pt>
                <c:pt idx="1">
                  <c:v>P2</c:v>
                </c:pt>
                <c:pt idx="2">
                  <c:v>P3</c:v>
                </c:pt>
                <c:pt idx="3">
                  <c:v>P4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92</c:v>
                </c:pt>
                <c:pt idx="1">
                  <c:v>88</c:v>
                </c:pt>
                <c:pt idx="2">
                  <c:v>96</c:v>
                </c:pt>
                <c:pt idx="3">
                  <c:v>99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Breached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P1</c:v>
                </c:pt>
                <c:pt idx="1">
                  <c:v>P2</c:v>
                </c:pt>
                <c:pt idx="2">
                  <c:v>P3</c:v>
                </c:pt>
                <c:pt idx="3">
                  <c:v>P4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8</c:v>
                </c:pt>
                <c:pt idx="1">
                  <c:v>12</c:v>
                </c:pt>
                <c:pt idx="2">
                  <c:v>4</c:v>
                </c:pt>
                <c:pt idx="3">
                  <c:v>1</c:v>
                </c:pt>
              </c:numCache>
            </c:numRef>
          </c:val>
        </c:ser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majorTickMark val="out"/>
        <c:minorTickMark val="none"/>
        <c:tickLblPos val="nextTo"/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/>
        <c:delete val="0"/>
        <c:axPos val="l"/>
        <c:majorGridlines/>
        <c:majorTickMark val="out"/>
        <c:minorTickMark val="none"/>
        <c:tickLblPos val="nextTo"/>
        <c:crossAx val="-2068027336"/>
        <c:crosses val="autoZero"/>
      </c:valAx>
    </c:plotArea>
    <c:legend>
      <c:legendPos val="b"/>
      <c:overlay val="0"/>
    </c:legend>
    <c:dispBlanksAs val="gap"/>
  </c:chart>
  <c:txPr>
    <a:bodyPr/>
    <a:lstStyle/>
    <a:p>
      <a:pPr>
        <a:defRPr sz="1200">
          <a:latin typeface="Lato"/>
        </a:defRPr>
      </a:pPr>
      <a:endParaRPr lang="en-US"/>
    </a:p>
  </c:txPr>
  <c:externalData r:id="rId1">
    <c:autoUpdate val="0"/>
  </c:externalData>
</c:chartSpace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C Title — dark">
    <p:bg>
      <p:bgPr>
        <a:solidFill>
          <a:srgbClr val="0612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2331720"/>
            <a:ext cx="10058400" cy="1371600"/>
          </a:xfrm>
        </p:spPr>
        <p:txBody>
          <a:bodyPr wrap="square"/>
          <a:lstStyle/>
          <a:p>
            <a:pPr algn="l"/>
            <a:r>
              <a:rPr lang="en-US" smtClean="0" sz="4000" b="1">
                <a:solidFill>
                  <a:srgbClr val="FFFFFF"/>
                </a:solidFill>
                <a:latin typeface="Poppins"/>
              </a:rPr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2960" y="3703320"/>
            <a:ext cx="10058400" cy="731520"/>
          </a:xfrm>
        </p:spPr>
        <p:txBody>
          <a:bodyPr wrap="square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/>
            <a:r>
              <a:rPr lang="en-US" smtClean="0" sz="1600" b="0">
                <a:solidFill>
                  <a:srgbClr val="B8C6D0"/>
                </a:solidFill>
                <a:latin typeface="Lato"/>
              </a:rPr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fld id="{5BCAD085-E8A6-8845-BD4E-CB4CCA059FC4}" type="datetimeFigureOut">
              <a:rPr lang="en-US" smtClean="0"/>
              <a:t>1/27/13</a:t>
            </a:fld>
            <a:r>
              <a:rPr sz="1000" b="0">
                <a:solidFill>
                  <a:srgbClr val="7E94A4"/>
                </a:solidFill>
                <a:latin typeface="Lato"/>
              </a:rPr>
              <a:t/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r>
              <a:rPr sz="1000" b="0">
                <a:solidFill>
                  <a:srgbClr val="7E94A4"/>
                </a:solidFill>
                <a:latin typeface="Lato"/>
              </a:rPr>
              <a:t/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fld id="{C1FF6DA9-008F-8B48-92A6-B652298478BF}" type="slidenum">
              <a:rPr lang="en-US" smtClean="0"/>
              <a:t>‹#›</a:t>
            </a:fld>
            <a:r>
              <a:rPr sz="1000" b="0">
                <a:solidFill>
                  <a:srgbClr val="7E94A4"/>
                </a:solidFill>
                <a:latin typeface="Lato"/>
              </a:rPr>
              <a:t/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C Content — ligh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66928"/>
            <a:ext cx="10515600" cy="868680"/>
          </a:xfrm>
        </p:spPr>
        <p:txBody>
          <a:bodyPr wrap="square"/>
          <a:lstStyle/>
          <a:p>
            <a:pPr algn="l"/>
            <a:r>
              <a:rPr lang="en-US" smtClean="0" sz="2600" b="1">
                <a:solidFill>
                  <a:srgbClr val="062236"/>
                </a:solidFill>
                <a:latin typeface="Poppins"/>
              </a:rPr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600200"/>
            <a:ext cx="10515600" cy="4206240"/>
          </a:xfrm>
        </p:spPr>
        <p:txBody>
          <a:bodyPr wrap="square"/>
          <a:lstStyle/>
          <a:p>
            <a:pPr lvl="0" algn="l"/>
            <a:r>
              <a:rPr lang="en-US" smtClean="0" sz="1600" b="0">
                <a:solidFill>
                  <a:srgbClr val="22303A"/>
                </a:solidFill>
                <a:latin typeface="Lato"/>
              </a:rPr>
              <a:t>Click to edit Master text styles</a:t>
            </a:r>
          </a:p>
          <a:p>
            <a:pPr lvl="1" algn="l"/>
            <a:r>
              <a:rPr lang="en-US" smtClean="0" sz="1600" b="0">
                <a:solidFill>
                  <a:srgbClr val="22303A"/>
                </a:solidFill>
                <a:latin typeface="Lato"/>
              </a:rPr>
              <a:t>Second level</a:t>
            </a:r>
          </a:p>
          <a:p>
            <a:pPr lvl="2" algn="l"/>
            <a:r>
              <a:rPr lang="en-US" smtClean="0" sz="1600" b="0">
                <a:solidFill>
                  <a:srgbClr val="22303A"/>
                </a:solidFill>
                <a:latin typeface="Lato"/>
              </a:rPr>
              <a:t>Third level</a:t>
            </a:r>
          </a:p>
          <a:p>
            <a:pPr lvl="3" algn="l"/>
            <a:r>
              <a:rPr lang="en-US" smtClean="0" sz="1600" b="0">
                <a:solidFill>
                  <a:srgbClr val="22303A"/>
                </a:solidFill>
                <a:latin typeface="Lato"/>
              </a:rPr>
              <a:t>Fourth level</a:t>
            </a:r>
          </a:p>
          <a:p>
            <a:pPr lvl="4" algn="l"/>
            <a:r>
              <a:rPr lang="en-US" smtClean="0" sz="1600" b="0">
                <a:solidFill>
                  <a:srgbClr val="22303A"/>
                </a:solidFill>
                <a:latin typeface="Lato"/>
              </a:rPr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fld id="{5BCAD085-E8A6-8845-BD4E-CB4CCA059FC4}" type="datetimeFigureOut">
              <a:rPr lang="en-US" smtClean="0"/>
              <a:t>1/27/13</a:t>
            </a:fld>
            <a:r>
              <a:rPr sz="1000" b="0">
                <a:solidFill>
                  <a:srgbClr val="506472"/>
                </a:solidFill>
                <a:latin typeface="Lato"/>
              </a:rPr>
              <a:t/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r>
              <a:rPr sz="1000" b="0">
                <a:solidFill>
                  <a:srgbClr val="506472"/>
                </a:solidFill>
                <a:latin typeface="Lato"/>
              </a:rPr>
              <a:t/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fld id="{C1FF6DA9-008F-8B48-92A6-B652298478BF}" type="slidenum">
              <a:rPr lang="en-US" smtClean="0"/>
              <a:t>‹#›</a:t>
            </a:fld>
            <a:r>
              <a:rPr sz="1000" b="0">
                <a:solidFill>
                  <a:srgbClr val="506472"/>
                </a:solidFill>
                <a:latin typeface="Lato"/>
              </a:rPr>
              <a:t/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C Section divider — dark">
    <p:bg>
      <p:bgPr>
        <a:solidFill>
          <a:srgbClr val="0612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651760"/>
            <a:ext cx="10058400" cy="1097280"/>
          </a:xfrm>
        </p:spPr>
        <p:txBody>
          <a:bodyPr anchor="t" wrap="square"/>
          <a:lstStyle>
            <a:lvl1pPr algn="l">
              <a:defRPr sz="4000" b="1" cap="all"/>
            </a:lvl1pPr>
          </a:lstStyle>
          <a:p>
            <a:pPr algn="l"/>
            <a:r>
              <a:rPr lang="en-US" smtClean="0" sz="3200" b="1">
                <a:solidFill>
                  <a:srgbClr val="FFFFFF"/>
                </a:solidFill>
                <a:latin typeface="Poppins"/>
              </a:rPr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2240280"/>
            <a:ext cx="10058400" cy="457200"/>
          </a:xfrm>
        </p:spPr>
        <p:txBody>
          <a:bodyPr anchor="b" wrap="square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algn="l"/>
            <a:r>
              <a:rPr lang="en-US" smtClean="0" sz="1400" b="0">
                <a:solidFill>
                  <a:srgbClr val="19C2A4"/>
                </a:solidFill>
                <a:latin typeface="Lato"/>
              </a:rPr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fld id="{5BCAD085-E8A6-8845-BD4E-CB4CCA059FC4}" type="datetimeFigureOut">
              <a:rPr lang="en-US" smtClean="0"/>
              <a:t>1/27/13</a:t>
            </a:fld>
            <a:r>
              <a:rPr sz="1000" b="0">
                <a:solidFill>
                  <a:srgbClr val="7E94A4"/>
                </a:solidFill>
                <a:latin typeface="Lato"/>
              </a:rPr>
              <a:t/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r>
              <a:rPr sz="1000" b="0">
                <a:solidFill>
                  <a:srgbClr val="7E94A4"/>
                </a:solidFill>
                <a:latin typeface="Lato"/>
              </a:rPr>
              <a:t/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fld id="{C1FF6DA9-008F-8B48-92A6-B652298478BF}" type="slidenum">
              <a:rPr lang="en-US" smtClean="0"/>
              <a:t>‹#›</a:t>
            </a:fld>
            <a:r>
              <a:rPr sz="1000" b="0">
                <a:solidFill>
                  <a:srgbClr val="7E94A4"/>
                </a:solidFill>
                <a:latin typeface="Lato"/>
              </a:rPr>
              <a:t/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C Two column — ligh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66928"/>
            <a:ext cx="10515600" cy="868680"/>
          </a:xfrm>
        </p:spPr>
        <p:txBody>
          <a:bodyPr wrap="square"/>
          <a:lstStyle/>
          <a:p>
            <a:pPr algn="l"/>
            <a:r>
              <a:rPr lang="en-US" smtClean="0" sz="2600" b="1">
                <a:solidFill>
                  <a:srgbClr val="062236"/>
                </a:solidFill>
                <a:latin typeface="Poppins"/>
              </a:rPr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600200"/>
            <a:ext cx="5029200" cy="4206240"/>
          </a:xfrm>
        </p:spPr>
        <p:txBody>
          <a:bodyPr wrap="square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algn="l"/>
            <a:r>
              <a:rPr lang="en-US" smtClean="0" sz="1600" b="0">
                <a:solidFill>
                  <a:srgbClr val="22303A"/>
                </a:solidFill>
                <a:latin typeface="Lato"/>
              </a:rPr>
              <a:t>Click to edit Master text styles</a:t>
            </a:r>
          </a:p>
          <a:p>
            <a:pPr lvl="1" algn="l"/>
            <a:r>
              <a:rPr lang="en-US" smtClean="0" sz="1600" b="0">
                <a:solidFill>
                  <a:srgbClr val="22303A"/>
                </a:solidFill>
                <a:latin typeface="Lato"/>
              </a:rPr>
              <a:t>Second level</a:t>
            </a:r>
          </a:p>
          <a:p>
            <a:pPr lvl="2" algn="l"/>
            <a:r>
              <a:rPr lang="en-US" smtClean="0" sz="1600" b="0">
                <a:solidFill>
                  <a:srgbClr val="22303A"/>
                </a:solidFill>
                <a:latin typeface="Lato"/>
              </a:rPr>
              <a:t>Third level</a:t>
            </a:r>
          </a:p>
          <a:p>
            <a:pPr lvl="3" algn="l"/>
            <a:r>
              <a:rPr lang="en-US" smtClean="0" sz="1600" b="0">
                <a:solidFill>
                  <a:srgbClr val="22303A"/>
                </a:solidFill>
                <a:latin typeface="Lato"/>
              </a:rPr>
              <a:t>Fourth level</a:t>
            </a:r>
          </a:p>
          <a:p>
            <a:pPr lvl="4" algn="l"/>
            <a:r>
              <a:rPr lang="en-US" smtClean="0" sz="1600" b="0">
                <a:solidFill>
                  <a:srgbClr val="22303A"/>
                </a:solidFill>
                <a:latin typeface="Lato"/>
              </a:rPr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55080" y="1600200"/>
            <a:ext cx="4983480" cy="4206240"/>
          </a:xfrm>
        </p:spPr>
        <p:txBody>
          <a:bodyPr wrap="square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algn="l"/>
            <a:r>
              <a:rPr lang="en-US" smtClean="0" sz="1600" b="0">
                <a:solidFill>
                  <a:srgbClr val="22303A"/>
                </a:solidFill>
                <a:latin typeface="Lato"/>
              </a:rPr>
              <a:t>Click to edit Master text styles</a:t>
            </a:r>
          </a:p>
          <a:p>
            <a:pPr lvl="1" algn="l"/>
            <a:r>
              <a:rPr lang="en-US" smtClean="0" sz="1600" b="0">
                <a:solidFill>
                  <a:srgbClr val="22303A"/>
                </a:solidFill>
                <a:latin typeface="Lato"/>
              </a:rPr>
              <a:t>Second level</a:t>
            </a:r>
          </a:p>
          <a:p>
            <a:pPr lvl="2" algn="l"/>
            <a:r>
              <a:rPr lang="en-US" smtClean="0" sz="1600" b="0">
                <a:solidFill>
                  <a:srgbClr val="22303A"/>
                </a:solidFill>
                <a:latin typeface="Lato"/>
              </a:rPr>
              <a:t>Third level</a:t>
            </a:r>
          </a:p>
          <a:p>
            <a:pPr lvl="3" algn="l"/>
            <a:r>
              <a:rPr lang="en-US" smtClean="0" sz="1600" b="0">
                <a:solidFill>
                  <a:srgbClr val="22303A"/>
                </a:solidFill>
                <a:latin typeface="Lato"/>
              </a:rPr>
              <a:t>Fourth level</a:t>
            </a:r>
          </a:p>
          <a:p>
            <a:pPr lvl="4" algn="l"/>
            <a:r>
              <a:rPr lang="en-US" smtClean="0" sz="1600" b="0">
                <a:solidFill>
                  <a:srgbClr val="22303A"/>
                </a:solidFill>
                <a:latin typeface="Lato"/>
              </a:rPr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fld id="{5BCAD085-E8A6-8845-BD4E-CB4CCA059FC4}" type="datetimeFigureOut">
              <a:rPr lang="en-US" smtClean="0"/>
              <a:t>1/27/13</a:t>
            </a:fld>
            <a:r>
              <a:rPr sz="1000" b="0">
                <a:solidFill>
                  <a:srgbClr val="506472"/>
                </a:solidFill>
                <a:latin typeface="Lato"/>
              </a:rPr>
              <a:t/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r>
              <a:rPr sz="1000" b="0">
                <a:solidFill>
                  <a:srgbClr val="506472"/>
                </a:solidFill>
                <a:latin typeface="Lato"/>
              </a:rPr>
              <a:t/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fld id="{C1FF6DA9-008F-8B48-92A6-B652298478BF}" type="slidenum">
              <a:rPr lang="en-US" smtClean="0"/>
              <a:t>‹#›</a:t>
            </a:fld>
            <a:r>
              <a:rPr sz="1000" b="0">
                <a:solidFill>
                  <a:srgbClr val="506472"/>
                </a:solidFill>
                <a:latin typeface="Lato"/>
              </a:rPr>
              <a:t/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C Comparison — ligh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66928"/>
            <a:ext cx="10515600" cy="868680"/>
          </a:xfrm>
        </p:spPr>
        <p:txBody>
          <a:bodyPr wrap="square"/>
          <a:lstStyle>
            <a:lvl1pPr>
              <a:defRPr/>
            </a:lvl1pPr>
          </a:lstStyle>
          <a:p>
            <a:pPr algn="l"/>
            <a:r>
              <a:rPr lang="en-US" smtClean="0" sz="2600" b="1">
                <a:solidFill>
                  <a:srgbClr val="062236"/>
                </a:solidFill>
                <a:latin typeface="Poppins"/>
              </a:rPr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fld id="{5BCAD085-E8A6-8845-BD4E-CB4CCA059FC4}" type="datetimeFigureOut">
              <a:rPr lang="en-US" smtClean="0"/>
              <a:t>1/27/13</a:t>
            </a:fld>
            <a:r>
              <a:rPr sz="1000" b="0">
                <a:solidFill>
                  <a:srgbClr val="506472"/>
                </a:solidFill>
                <a:latin typeface="Lato"/>
              </a:rPr>
              <a:t/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r>
              <a:rPr sz="1000" b="0">
                <a:solidFill>
                  <a:srgbClr val="506472"/>
                </a:solidFill>
                <a:latin typeface="Lato"/>
              </a:rPr>
              <a:t/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fld id="{C1FF6DA9-008F-8B48-92A6-B652298478BF}" type="slidenum">
              <a:rPr lang="en-US" smtClean="0"/>
              <a:t>‹#›</a:t>
            </a:fld>
            <a:r>
              <a:rPr sz="1000" b="0">
                <a:solidFill>
                  <a:srgbClr val="506472"/>
                </a:solidFill>
                <a:latin typeface="Lato"/>
              </a:rPr>
              <a:t/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C Title only — ligh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66928"/>
            <a:ext cx="10515600" cy="868680"/>
          </a:xfrm>
        </p:spPr>
        <p:txBody>
          <a:bodyPr wrap="square"/>
          <a:lstStyle/>
          <a:p>
            <a:pPr algn="l"/>
            <a:r>
              <a:rPr lang="en-US" smtClean="0" sz="2600" b="1">
                <a:solidFill>
                  <a:srgbClr val="062236"/>
                </a:solidFill>
                <a:latin typeface="Poppins"/>
              </a:rPr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fld id="{5BCAD085-E8A6-8845-BD4E-CB4CCA059FC4}" type="datetimeFigureOut">
              <a:rPr lang="en-US" smtClean="0"/>
              <a:t>1/27/13</a:t>
            </a:fld>
            <a:r>
              <a:rPr sz="1000" b="0">
                <a:solidFill>
                  <a:srgbClr val="506472"/>
                </a:solidFill>
                <a:latin typeface="Lato"/>
              </a:rPr>
              <a:t/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r>
              <a:rPr sz="1000" b="0">
                <a:solidFill>
                  <a:srgbClr val="506472"/>
                </a:solidFill>
                <a:latin typeface="Lato"/>
              </a:rPr>
              <a:t/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fld id="{C1FF6DA9-008F-8B48-92A6-B652298478BF}" type="slidenum">
              <a:rPr lang="en-US" smtClean="0"/>
              <a:t>‹#›</a:t>
            </a:fld>
            <a:r>
              <a:rPr sz="1000" b="0">
                <a:solidFill>
                  <a:srgbClr val="506472"/>
                </a:solidFill>
                <a:latin typeface="Lato"/>
              </a:rPr>
              <a:t/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C Blank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fld id="{5BCAD085-E8A6-8845-BD4E-CB4CCA059FC4}" type="datetimeFigureOut">
              <a:rPr lang="en-US" smtClean="0"/>
              <a:t>1/27/13</a:t>
            </a:fld>
            <a:r>
              <a:rPr sz="1000" b="0">
                <a:solidFill>
                  <a:srgbClr val="506472"/>
                </a:solidFill>
                <a:latin typeface="Lato"/>
              </a:rPr>
              <a:t/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r>
              <a:rPr sz="1000" b="0">
                <a:solidFill>
                  <a:srgbClr val="506472"/>
                </a:solidFill>
                <a:latin typeface="Lato"/>
              </a:rPr>
              <a:t/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fld id="{C1FF6DA9-008F-8B48-92A6-B652298478BF}" type="slidenum">
              <a:rPr lang="en-US" smtClean="0"/>
              <a:t>‹#›</a:t>
            </a:fld>
            <a:r>
              <a:rPr sz="1000" b="0">
                <a:solidFill>
                  <a:srgbClr val="506472"/>
                </a:solidFill>
                <a:latin typeface="Lato"/>
              </a:rPr>
              <a:t/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C Chart with caption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66928"/>
            <a:ext cx="10515600" cy="868680"/>
          </a:xfrm>
        </p:spPr>
        <p:txBody>
          <a:bodyPr anchor="b" wrap="square"/>
          <a:lstStyle>
            <a:lvl1pPr algn="l">
              <a:defRPr sz="2000" b="1"/>
            </a:lvl1pPr>
          </a:lstStyle>
          <a:p>
            <a:pPr algn="l"/>
            <a:r>
              <a:rPr lang="en-US" smtClean="0" sz="2600" b="1">
                <a:solidFill>
                  <a:srgbClr val="062236"/>
                </a:solidFill>
                <a:latin typeface="Poppins"/>
              </a:rPr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fld id="{5BCAD085-E8A6-8845-BD4E-CB4CCA059FC4}" type="datetimeFigureOut">
              <a:rPr lang="en-US" smtClean="0"/>
              <a:t>1/27/13</a:t>
            </a:fld>
            <a:r>
              <a:rPr sz="1000" b="0">
                <a:solidFill>
                  <a:srgbClr val="506472"/>
                </a:solidFill>
                <a:latin typeface="Lato"/>
              </a:rPr>
              <a:t/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r>
              <a:rPr sz="1000" b="0">
                <a:solidFill>
                  <a:srgbClr val="506472"/>
                </a:solidFill>
                <a:latin typeface="Lato"/>
              </a:rPr>
              <a:t/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0" y="6355080"/>
            <a:ext cx="0" cy="320040"/>
          </a:xfrm>
        </p:spPr>
        <p:txBody>
          <a:bodyPr wrap="square"/>
          <a:lstStyle/>
          <a:p>
            <a:pPr algn="l"/>
            <a:fld id="{C1FF6DA9-008F-8B48-92A6-B652298478BF}" type="slidenum">
              <a:rPr lang="en-US" smtClean="0"/>
              <a:t>‹#›</a:t>
            </a:fld>
            <a:r>
              <a:rPr sz="1000" b="0">
                <a:solidFill>
                  <a:srgbClr val="506472"/>
                </a:solidFill>
                <a:latin typeface="Lato"/>
              </a:rPr>
              <a:t/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6121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2960" y="2286000"/>
            <a:ext cx="10058400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4000" b="1">
                <a:solidFill>
                  <a:srgbClr val="FFFFFF"/>
                </a:solidFill>
                <a:latin typeface="Poppins"/>
              </a:rPr>
              <a:t>[Deck title]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3657600"/>
            <a:ext cx="100584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0">
                <a:solidFill>
                  <a:srgbClr val="B8C6D0"/>
                </a:solidFill>
                <a:latin typeface="Lato"/>
              </a:rPr>
              <a:t>[Client] · [date] · Confidential</a:t>
            </a:r>
          </a:p>
        </p:txBody>
      </p:sp>
      <p:sp>
        <p:nvSpPr>
          <p:cNvPr id="4" name="Rectangle 3"/>
          <p:cNvSpPr/>
          <p:nvPr/>
        </p:nvSpPr>
        <p:spPr>
          <a:xfrm>
            <a:off x="822960" y="2057400"/>
            <a:ext cx="1463040" cy="50292"/>
          </a:xfrm>
          <a:prstGeom prst="rect">
            <a:avLst/>
          </a:prstGeom>
          <a:solidFill>
            <a:srgbClr val="19C2A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22960" y="5943600"/>
            <a:ext cx="54864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1">
                <a:solidFill>
                  <a:srgbClr val="FFFFFF"/>
                </a:solidFill>
                <a:latin typeface="Poppins"/>
              </a:rPr>
              <a:t>CaribCore Technologies N.V.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6121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2960" y="2240280"/>
            <a:ext cx="18288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>
                <a:solidFill>
                  <a:srgbClr val="19C2A4"/>
                </a:solidFill>
                <a:latin typeface="Lato"/>
              </a:rPr>
              <a:t>01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2651760"/>
            <a:ext cx="10058400" cy="1005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200" b="1">
                <a:solidFill>
                  <a:srgbClr val="FFFFFF"/>
                </a:solidFill>
                <a:latin typeface="Poppins"/>
              </a:rPr>
              <a:t>[Section name]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2960" y="566928"/>
            <a:ext cx="105156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062236"/>
                </a:solidFill>
                <a:latin typeface="Poppins"/>
              </a:rPr>
              <a:t>The title states the point, not the topic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1554480"/>
            <a:ext cx="960120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0">
                <a:solidFill>
                  <a:srgbClr val="22303A"/>
                </a:solidFill>
                <a:latin typeface="Lato"/>
              </a:rPr>
              <a:t>One idea per slide. Body copy in Lato at 16 pt. Three lines is plenty — the detail belongs in the document, not the deck.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22960" y="2834640"/>
            <a:ext cx="3291840" cy="1828800"/>
          </a:xfrm>
          <a:prstGeom prst="roundRect">
            <a:avLst/>
          </a:prstGeom>
          <a:solidFill>
            <a:srgbClr val="F4F7F9"/>
          </a:solidFill>
          <a:ln w="9525">
            <a:solidFill>
              <a:srgbClr val="CDD3D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5" name="TextBox 4"/>
          <p:cNvSpPr txBox="1"/>
          <p:nvPr/>
        </p:nvSpPr>
        <p:spPr>
          <a:xfrm>
            <a:off x="1097280" y="3063240"/>
            <a:ext cx="27432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000" b="1">
                <a:solidFill>
                  <a:srgbClr val="062236"/>
                </a:solidFill>
                <a:latin typeface="Poppins"/>
              </a:rPr>
              <a:t>Managed IT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97280" y="3611880"/>
            <a:ext cx="27432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0">
                <a:solidFill>
                  <a:srgbClr val="506472"/>
                </a:solidFill>
                <a:latin typeface="Lato"/>
              </a:rPr>
              <a:t>One SLA, one escalation path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9120" y="2834640"/>
            <a:ext cx="3291840" cy="1828800"/>
          </a:xfrm>
          <a:prstGeom prst="roundRect">
            <a:avLst/>
          </a:prstGeom>
          <a:solidFill>
            <a:srgbClr val="F4F7F9"/>
          </a:solidFill>
          <a:ln w="9525">
            <a:solidFill>
              <a:srgbClr val="CDD3D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4663440" y="3063240"/>
            <a:ext cx="27432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000" b="1">
                <a:solidFill>
                  <a:srgbClr val="062236"/>
                </a:solidFill>
                <a:latin typeface="Poppins"/>
              </a:rPr>
              <a:t>Governance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63440" y="3611880"/>
            <a:ext cx="27432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0">
                <a:solidFill>
                  <a:srgbClr val="506472"/>
                </a:solidFill>
                <a:latin typeface="Lato"/>
              </a:rPr>
              <a:t>Audit-ready evidence by default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5279" y="2834640"/>
            <a:ext cx="3291840" cy="1828800"/>
          </a:xfrm>
          <a:prstGeom prst="roundRect">
            <a:avLst/>
          </a:prstGeom>
          <a:solidFill>
            <a:srgbClr val="F4F7F9"/>
          </a:solidFill>
          <a:ln w="9525">
            <a:solidFill>
              <a:srgbClr val="CDD3D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sp>
        <p:nvSpPr>
          <p:cNvPr id="11" name="TextBox 10"/>
          <p:cNvSpPr txBox="1"/>
          <p:nvPr/>
        </p:nvSpPr>
        <p:spPr>
          <a:xfrm>
            <a:off x="8229600" y="3063240"/>
            <a:ext cx="27432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000" b="1">
                <a:solidFill>
                  <a:srgbClr val="062236"/>
                </a:solidFill>
                <a:latin typeface="Poppins"/>
              </a:rPr>
              <a:t>Training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9600" y="3611880"/>
            <a:ext cx="27432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0">
                <a:solidFill>
                  <a:srgbClr val="506472"/>
                </a:solidFill>
                <a:latin typeface="Lato"/>
              </a:rPr>
              <a:t>For the people who use the systems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2960" y="566928"/>
            <a:ext cx="105156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062236"/>
                </a:solidFill>
                <a:latin typeface="Poppins"/>
              </a:rPr>
              <a:t>Charts inherit the theme accents automatically</a:t>
            </a:r>
          </a:p>
        </p:txBody>
      </p:sp>
      <p:graphicFrame>
        <p:nvGraphicFramePr>
          <p:cNvPr id="3" name="Chart 2"/>
          <p:cNvGraphicFramePr>
            <a:graphicFrameLocks noGrp="1"/>
          </p:cNvGraphicFramePr>
          <p:nvPr/>
        </p:nvGraphicFramePr>
        <p:xfrm>
          <a:off x="822960" y="1600200"/>
          <a:ext cx="7498079" cy="420624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595360" y="1691640"/>
            <a:ext cx="2834640" cy="2194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0">
                <a:solidFill>
                  <a:srgbClr val="506472"/>
                </a:solidFill>
                <a:latin typeface="Lato"/>
              </a:rPr>
              <a:t>Series 1 is Ocean Blue and series 2 Core Teal without touching a colour picker — the six theme accent slots are set to the verified chart palette.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6121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2960" y="2377440"/>
            <a:ext cx="1005840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600" b="1">
                <a:solidFill>
                  <a:srgbClr val="FFFFFF"/>
                </a:solidFill>
                <a:latin typeface="Poppins"/>
              </a:rPr>
              <a:t>Thank you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3657600"/>
            <a:ext cx="1005840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500" b="0">
                <a:solidFill>
                  <a:srgbClr val="B8C6D0"/>
                </a:solidFill>
                <a:latin typeface="Lato"/>
              </a:rPr>
              <a:t>Sheniel Gangadat · Managing Partner
info@caribcoretech.com · +597 896 5890 · www.caribcoretech.com</a:t>
            </a:r>
          </a:p>
        </p:txBody>
      </p:sp>
      <p:sp>
        <p:nvSpPr>
          <p:cNvPr id="4" name="Rectangle 3"/>
          <p:cNvSpPr/>
          <p:nvPr/>
        </p:nvSpPr>
        <p:spPr>
          <a:xfrm>
            <a:off x="822960" y="2148840"/>
            <a:ext cx="1463040" cy="50292"/>
          </a:xfrm>
          <a:prstGeom prst="rect">
            <a:avLst/>
          </a:prstGeom>
          <a:solidFill>
            <a:srgbClr val="19C2A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aribCore">
      <a:dk1>
        <a:srgbClr val="06121F"/>
      </a:dk1>
      <a:lt1>
        <a:srgbClr val="FFFFFF"/>
      </a:lt1>
      <a:dk2>
        <a:srgbClr val="062236"/>
      </a:dk2>
      <a:lt2>
        <a:srgbClr val="F4F7F9"/>
      </a:lt2>
      <a:accent1>
        <a:srgbClr val="0C4D76"/>
      </a:accent1>
      <a:accent2>
        <a:srgbClr val="19C2A4"/>
      </a:accent2>
      <a:accent3>
        <a:srgbClr val="774500"/>
      </a:accent3>
      <a:accent4>
        <a:srgbClr val="008874"/>
      </a:accent4>
      <a:accent5>
        <a:srgbClr val="C5264E"/>
      </a:accent5>
      <a:accent6>
        <a:srgbClr val="8A3BDF"/>
      </a:accent6>
      <a:hlink>
        <a:srgbClr val="118470"/>
      </a:hlink>
      <a:folHlink>
        <a:srgbClr val="506472"/>
      </a:folHlink>
    </a:clrScheme>
    <a:fontScheme name="CaribCore">
      <a:majorFont>
        <a:latin typeface="Poppin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Lato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